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45" r:id="rId5"/>
  </p:sldMasterIdLst>
  <p:notesMasterIdLst>
    <p:notesMasterId r:id="rId20"/>
  </p:notesMasterIdLst>
  <p:sldIdLst>
    <p:sldId id="256" r:id="rId6"/>
    <p:sldId id="257" r:id="rId7"/>
    <p:sldId id="262" r:id="rId8"/>
    <p:sldId id="258" r:id="rId9"/>
    <p:sldId id="259" r:id="rId10"/>
    <p:sldId id="260" r:id="rId11"/>
    <p:sldId id="261" r:id="rId12"/>
    <p:sldId id="263" r:id="rId13"/>
    <p:sldId id="267" r:id="rId14"/>
    <p:sldId id="264" r:id="rId15"/>
    <p:sldId id="265" r:id="rId16"/>
    <p:sldId id="266" r:id="rId17"/>
    <p:sldId id="269" r:id="rId18"/>
    <p:sldId id="270" r:id="rId19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le Cup" userId="acdf420d-3d1b-463e-9173-44ff0cd1b36a" providerId="ADAL" clId="{B3A84E8C-3552-45ED-BA85-3BEE8881AECD}"/>
    <pc:docChg chg="modSld">
      <pc:chgData name="Pascalle Cup" userId="acdf420d-3d1b-463e-9173-44ff0cd1b36a" providerId="ADAL" clId="{B3A84E8C-3552-45ED-BA85-3BEE8881AECD}" dt="2021-02-05T08:11:40.117" v="0" actId="1076"/>
      <pc:docMkLst>
        <pc:docMk/>
      </pc:docMkLst>
      <pc:sldChg chg="modSp mod">
        <pc:chgData name="Pascalle Cup" userId="acdf420d-3d1b-463e-9173-44ff0cd1b36a" providerId="ADAL" clId="{B3A84E8C-3552-45ED-BA85-3BEE8881AECD}" dt="2021-02-05T08:11:40.117" v="0" actId="1076"/>
        <pc:sldMkLst>
          <pc:docMk/>
          <pc:sldMk cId="3872776022" sldId="267"/>
        </pc:sldMkLst>
        <pc:spChg chg="mod">
          <ac:chgData name="Pascalle Cup" userId="acdf420d-3d1b-463e-9173-44ff0cd1b36a" providerId="ADAL" clId="{B3A84E8C-3552-45ED-BA85-3BEE8881AECD}" dt="2021-02-05T08:11:40.117" v="0" actId="1076"/>
          <ac:spMkLst>
            <pc:docMk/>
            <pc:sldMk cId="3872776022" sldId="267"/>
            <ac:spMk id="3" creationId="{49D51A9E-8387-48E7-8D2F-D3D86C8E722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1:24:10.5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06C8-0525-44CF-84C3-1887BF7F84C9}" type="datetimeFigureOut">
              <a:rPr lang="nl-NL" smtClean="0"/>
              <a:t>5-2-2021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EE098-9D60-4A2B-98A4-6AD870A884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35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9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0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9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0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9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0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8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2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5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0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4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4" r:id="rId2"/>
    <p:sldLayoutId id="2147483743" r:id="rId3"/>
    <p:sldLayoutId id="2147483744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0&amp;v=xCZ4lq4eQEE&amp;feature=emb_logo" TargetMode="External"/><Relationship Id="rId2" Type="http://schemas.openxmlformats.org/officeDocument/2006/relationships/hyperlink" Target="https://www.youtube.com/watch?v=oZbKlldd1J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OWk5yCMMs" TargetMode="External"/><Relationship Id="rId2" Type="http://schemas.openxmlformats.org/officeDocument/2006/relationships/hyperlink" Target="https://www.youtube.com/watch?v=Hy4QjmKzF1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CKz8ykyI2E" TargetMode="External"/><Relationship Id="rId4" Type="http://schemas.openxmlformats.org/officeDocument/2006/relationships/hyperlink" Target="https://www.youtube.com/watch?v=IFjD3NMv6Kw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Video 3" descr="Afbeelding met lucht, buiten, licht, vervagen&#10;&#10;Automatisch gegenereerde beschrijving">
            <a:extLst>
              <a:ext uri="{FF2B5EF4-FFF2-40B4-BE49-F238E27FC236}">
                <a16:creationId xmlns:a16="http://schemas.microsoft.com/office/drawing/2014/main" id="{EB39E792-711D-4736-A68A-58BCBCB59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7FA6E3-5183-4E37-B15B-91038FE1F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8045" y="0"/>
            <a:ext cx="760395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aphic 190">
            <a:extLst>
              <a:ext uri="{FF2B5EF4-FFF2-40B4-BE49-F238E27FC236}">
                <a16:creationId xmlns:a16="http://schemas.microsoft.com/office/drawing/2014/main" id="{F3F5D407-83EF-4D7F-9DAF-4C3CEB77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25182" y="82749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07906A-A83F-47F2-975A-C1756F44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C38730D-4164-41D4-81C0-E9A070EA8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539C73-C848-4608-957A-D6C01691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24467" y="533549"/>
            <a:ext cx="5356040" cy="5343028"/>
            <a:chOff x="739960" y="1925092"/>
            <a:chExt cx="4376696" cy="43660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3EEDFE-1D2D-4938-9DF2-97FB4F709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562" y="2003061"/>
              <a:ext cx="4288094" cy="4288094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A4CF2D-570F-4529-ADDA-B37CF05B6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929" y="2003061"/>
              <a:ext cx="4288094" cy="42880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0" name="Oval 19">
              <a:extLst>
                <a:ext uri="{FF2B5EF4-FFF2-40B4-BE49-F238E27FC236}">
                  <a16:creationId xmlns:a16="http://schemas.microsoft.com/office/drawing/2014/main" id="{CBE92B83-AFA7-40B1-9D3C-502840BAD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960" y="1925092"/>
              <a:ext cx="4288094" cy="42880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9E989A3-8EA4-4EE3-A8DD-B7A266E7B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344" y="1251284"/>
            <a:ext cx="3952428" cy="2822713"/>
          </a:xfrm>
        </p:spPr>
        <p:txBody>
          <a:bodyPr>
            <a:normAutofit/>
          </a:bodyPr>
          <a:lstStyle/>
          <a:p>
            <a:r>
              <a:rPr lang="nl-NL" sz="4800"/>
              <a:t>Stad en wijk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9A56F6-9F60-4486-90CA-06B5EFC07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88" y="4166073"/>
            <a:ext cx="3330341" cy="92078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NL" sz="1300" dirty="0" err="1"/>
              <a:t>Lj</a:t>
            </a:r>
            <a:r>
              <a:rPr lang="nl-NL" sz="1300" dirty="0"/>
              <a:t> 3 p3 les 1 van</a:t>
            </a:r>
          </a:p>
          <a:p>
            <a:pPr>
              <a:lnSpc>
                <a:spcPct val="100000"/>
              </a:lnSpc>
            </a:pPr>
            <a:r>
              <a:rPr lang="nl-NL" sz="1300" dirty="0"/>
              <a:t> 5 februari </a:t>
            </a:r>
          </a:p>
          <a:p>
            <a:pPr>
              <a:lnSpc>
                <a:spcPct val="100000"/>
              </a:lnSpc>
            </a:pPr>
            <a:r>
              <a:rPr lang="nl-NL" sz="1300" b="1" dirty="0"/>
              <a:t>Stad van de toekomst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046D4B-EE93-4EAF-9717-C56B1E68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2" y="5254879"/>
            <a:ext cx="474046" cy="47404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3B4D80-4945-4E47-8FA7-BA0541CB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2" y="5254879"/>
            <a:ext cx="474046" cy="474046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129C6-011B-4F2E-849B-3B2A46CB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3888"/>
            <a:ext cx="4029075" cy="3359889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NL" sz="5800" dirty="0">
                <a:solidFill>
                  <a:schemeClr val="accent1"/>
                </a:solidFill>
              </a:rPr>
              <a:t>De sociale leefbaarheid van deze steden </a:t>
            </a:r>
            <a:r>
              <a:rPr lang="nl-NL" sz="5800" dirty="0">
                <a:solidFill>
                  <a:schemeClr val="bg1"/>
                </a:solidFill>
              </a:rPr>
              <a:t>sociale leefbaarheid van deze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5689C8-417C-4F5B-907E-235AE49B4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0" y="1073887"/>
            <a:ext cx="5334000" cy="4455043"/>
          </a:xfrm>
        </p:spPr>
        <p:txBody>
          <a:bodyPr anchor="t">
            <a:normAutofit fontScale="92500" lnSpcReduction="2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Waarom een inclusieve </a:t>
            </a:r>
            <a:r>
              <a:rPr lang="nl-NL" b="1" u="sng" dirty="0">
                <a:solidFill>
                  <a:schemeClr val="bg1"/>
                </a:solidFill>
                <a:hlinkClick r:id="rId2"/>
              </a:rPr>
              <a:t>https://www.youtube.com/watch?v=oZbKlldd1JM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En dus: community / gemeenschappen / sociale verbanden  zijn het skelet van onze samenleving. </a:t>
            </a:r>
          </a:p>
          <a:p>
            <a:pPr marL="0" indent="0">
              <a:buNone/>
            </a:pPr>
            <a:r>
              <a:rPr lang="nl-NL" b="1" u="sng" dirty="0">
                <a:solidFill>
                  <a:schemeClr val="bg1"/>
                </a:solidFill>
                <a:hlinkClick r:id="rId3"/>
              </a:rPr>
              <a:t>https://www.youtube.com/watch?time_continue=10&amp;v=xCZ4lq4eQEE&amp;feature=emb_logo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32F1C60-68E5-429F-927E-0DEF5DE5A465}"/>
              </a:ext>
            </a:extLst>
          </p:cNvPr>
          <p:cNvSpPr txBox="1"/>
          <p:nvPr/>
        </p:nvSpPr>
        <p:spPr>
          <a:xfrm>
            <a:off x="6019800" y="3823216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Sustainability</a:t>
            </a:r>
            <a:r>
              <a:rPr lang="nl-NL" dirty="0"/>
              <a:t>: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5DE33DD-392F-48F3-BC44-5804313604BE}"/>
              </a:ext>
            </a:extLst>
          </p:cNvPr>
          <p:cNvSpPr txBox="1"/>
          <p:nvPr/>
        </p:nvSpPr>
        <p:spPr>
          <a:xfrm>
            <a:off x="6229350" y="1007507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Inclusieve stad: </a:t>
            </a:r>
          </a:p>
        </p:txBody>
      </p:sp>
    </p:spTree>
    <p:extLst>
      <p:ext uri="{BB962C8B-B14F-4D97-AF65-F5344CB8AC3E}">
        <p14:creationId xmlns:p14="http://schemas.microsoft.com/office/powerpoint/2010/main" val="8227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82CDBB-4E1E-422E-B4D8-83FB1A59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2050 &amp; de sustainable development goals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63AF9D"/>
          </a:solidFill>
          <a:ln w="38100" cap="rnd">
            <a:solidFill>
              <a:srgbClr val="63AF9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1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1C7DF4-A071-4866-AE1C-77BB997698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54296" y="1711700"/>
            <a:ext cx="6903720" cy="3434600"/>
          </a:xfrm>
          <a:prstGeom prst="rect">
            <a:avLst/>
          </a:prstGeom>
        </p:spPr>
      </p:pic>
      <p:sp>
        <p:nvSpPr>
          <p:cNvPr id="4" name="Pijl: ingekeept rechts 3">
            <a:extLst>
              <a:ext uri="{FF2B5EF4-FFF2-40B4-BE49-F238E27FC236}">
                <a16:creationId xmlns:a16="http://schemas.microsoft.com/office/drawing/2014/main" id="{3DF6FBBB-8E29-46DF-ACF7-972D4121AF27}"/>
              </a:ext>
            </a:extLst>
          </p:cNvPr>
          <p:cNvSpPr/>
          <p:nvPr/>
        </p:nvSpPr>
        <p:spPr>
          <a:xfrm>
            <a:off x="679084" y="2880562"/>
            <a:ext cx="3721989" cy="20383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Welke sluiten aan bij de Stad van de Toekomst?</a:t>
            </a:r>
          </a:p>
        </p:txBody>
      </p:sp>
      <p:sp>
        <p:nvSpPr>
          <p:cNvPr id="7" name="Rol: horizontaal 6">
            <a:extLst>
              <a:ext uri="{FF2B5EF4-FFF2-40B4-BE49-F238E27FC236}">
                <a16:creationId xmlns:a16="http://schemas.microsoft.com/office/drawing/2014/main" id="{A33B8988-9E5A-4DD0-87A6-C88FC60D064C}"/>
              </a:ext>
            </a:extLst>
          </p:cNvPr>
          <p:cNvSpPr/>
          <p:nvPr/>
        </p:nvSpPr>
        <p:spPr>
          <a:xfrm>
            <a:off x="5619750" y="5493639"/>
            <a:ext cx="5153025" cy="6880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Vanuit de bril van stad &amp; wijk?! </a:t>
            </a:r>
          </a:p>
        </p:txBody>
      </p:sp>
    </p:spTree>
    <p:extLst>
      <p:ext uri="{BB962C8B-B14F-4D97-AF65-F5344CB8AC3E}">
        <p14:creationId xmlns:p14="http://schemas.microsoft.com/office/powerpoint/2010/main" val="33969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64E6416-CE9C-42DF-80CE-AD88E2291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84"/>
          <a:stretch/>
        </p:blipFill>
        <p:spPr>
          <a:xfrm>
            <a:off x="182459" y="8578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975962A8-7770-41B1-B795-F9FDC1E3437E}"/>
              </a:ext>
            </a:extLst>
          </p:cNvPr>
          <p:cNvSpPr/>
          <p:nvPr/>
        </p:nvSpPr>
        <p:spPr>
          <a:xfrm>
            <a:off x="94554" y="390524"/>
            <a:ext cx="1828800" cy="2124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9FF9BDE-EA46-4CFE-9E66-7152B7B39148}"/>
              </a:ext>
            </a:extLst>
          </p:cNvPr>
          <p:cNvSpPr/>
          <p:nvPr/>
        </p:nvSpPr>
        <p:spPr>
          <a:xfrm>
            <a:off x="8184557" y="2281268"/>
            <a:ext cx="1828800" cy="2124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38FFA54-39A6-4A8D-A316-4F3F8ED394A2}"/>
              </a:ext>
            </a:extLst>
          </p:cNvPr>
          <p:cNvSpPr/>
          <p:nvPr/>
        </p:nvSpPr>
        <p:spPr>
          <a:xfrm>
            <a:off x="6217645" y="390522"/>
            <a:ext cx="1828800" cy="2124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7A4BE39-1E6F-44CE-A5B1-FCFE4758CF9D}"/>
              </a:ext>
            </a:extLst>
          </p:cNvPr>
          <p:cNvSpPr/>
          <p:nvPr/>
        </p:nvSpPr>
        <p:spPr>
          <a:xfrm>
            <a:off x="6217645" y="2281268"/>
            <a:ext cx="1828800" cy="2124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84033060-575B-4DA9-AA60-81E1270A5697}"/>
              </a:ext>
            </a:extLst>
          </p:cNvPr>
          <p:cNvSpPr/>
          <p:nvPr/>
        </p:nvSpPr>
        <p:spPr>
          <a:xfrm>
            <a:off x="4237929" y="542923"/>
            <a:ext cx="1828800" cy="2124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7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C82A7-E688-472B-A768-FF6DBFF1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2498359"/>
            <a:ext cx="7074568" cy="28989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NL" sz="6200">
                <a:solidFill>
                  <a:schemeClr val="bg1"/>
                </a:solidFill>
              </a:rPr>
              <a:t>DUS  wat neem je mee in jullie </a:t>
            </a:r>
            <a:br>
              <a:rPr lang="nl-NL" sz="6200">
                <a:solidFill>
                  <a:schemeClr val="bg1"/>
                </a:solidFill>
              </a:rPr>
            </a:br>
            <a:r>
              <a:rPr lang="nl-NL" sz="6200">
                <a:solidFill>
                  <a:schemeClr val="bg1"/>
                </a:solidFill>
              </a:rPr>
              <a:t>s </a:t>
            </a:r>
            <a:r>
              <a:rPr lang="nl-NL" sz="6200">
                <a:solidFill>
                  <a:schemeClr val="accent1"/>
                </a:solidFill>
              </a:rPr>
              <a:t>DUS  wat neem je mee in jullie </a:t>
            </a:r>
            <a:br>
              <a:rPr lang="nl-NL" sz="6200">
                <a:solidFill>
                  <a:schemeClr val="accent1"/>
                </a:solidFill>
              </a:rPr>
            </a:br>
            <a:r>
              <a:rPr lang="nl-NL" sz="6200">
                <a:solidFill>
                  <a:schemeClr val="accent1"/>
                </a:solidFill>
              </a:rPr>
              <a:t>stad van de toekomst?! tad van de toekomst?! </a:t>
            </a:r>
            <a:br>
              <a:rPr lang="nl-NL" sz="6200">
                <a:solidFill>
                  <a:schemeClr val="accent1"/>
                </a:solidFill>
              </a:rPr>
            </a:br>
            <a:endParaRPr lang="nl-NL" sz="6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BC6BC-7C0A-4CB1-AA20-836AE483F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 was het voor vandaag!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4BEFFD-11A8-4371-B803-FB779A387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Goed weekeinde &amp; tot volgende week </a:t>
            </a:r>
          </a:p>
        </p:txBody>
      </p:sp>
    </p:spTree>
    <p:extLst>
      <p:ext uri="{BB962C8B-B14F-4D97-AF65-F5344CB8AC3E}">
        <p14:creationId xmlns:p14="http://schemas.microsoft.com/office/powerpoint/2010/main" val="201145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14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9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2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05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127DFB-C963-4BCA-B32C-7CE6DEAC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60" y="633533"/>
            <a:ext cx="4150804" cy="1431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Programma van </a:t>
            </a:r>
            <a:r>
              <a:rPr lang="en-US" dirty="0" err="1"/>
              <a:t>vandaag</a:t>
            </a:r>
            <a:endParaRPr lang="en-US" dirty="0"/>
          </a:p>
        </p:txBody>
      </p:sp>
      <p:pic>
        <p:nvPicPr>
          <p:cNvPr id="1026" name="Picture 2" descr="Circulaire stad kenmerkt zich door kleinschaligheid – Gebiedsontwikkeling.nu">
            <a:extLst>
              <a:ext uri="{FF2B5EF4-FFF2-40B4-BE49-F238E27FC236}">
                <a16:creationId xmlns:a16="http://schemas.microsoft.com/office/drawing/2014/main" id="{B6BFEBB5-8DF7-42B2-B3C8-DDD9B19F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r="33515" b="1"/>
          <a:stretch/>
        </p:blipFill>
        <p:spPr bwMode="auto">
          <a:xfrm>
            <a:off x="1745307" y="2212356"/>
            <a:ext cx="3217333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1" name="Graphic 38">
            <a:extLst>
              <a:ext uri="{FF2B5EF4-FFF2-40B4-BE49-F238E27FC236}">
                <a16:creationId xmlns:a16="http://schemas.microsoft.com/office/drawing/2014/main" id="{81BD5961-0F42-4962-9733-6F5C6D1DD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2533412"/>
            <a:ext cx="1910252" cy="709660"/>
            <a:chOff x="2267504" y="2540250"/>
            <a:chExt cx="1990951" cy="739640"/>
          </a:xfrm>
          <a:solidFill>
            <a:schemeClr val="tx2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77DBFCE-421C-448D-BDEC-87B2A63E6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2" name="Freeform: Shape 83">
              <a:extLst>
                <a:ext uri="{FF2B5EF4-FFF2-40B4-BE49-F238E27FC236}">
                  <a16:creationId xmlns:a16="http://schemas.microsoft.com/office/drawing/2014/main" id="{48354B52-C962-453E-A165-83A1CDA97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3" name="Group 85">
            <a:extLst>
              <a:ext uri="{FF2B5EF4-FFF2-40B4-BE49-F238E27FC236}">
                <a16:creationId xmlns:a16="http://schemas.microsoft.com/office/drawing/2014/main" id="{A6DDA534-C87C-457B-A8D4-2E01B549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05795" y="5289458"/>
            <a:ext cx="1640978" cy="1568550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6B2D6A-AC91-48DF-9D3B-66A73340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24" name="Freeform: Shape 87">
              <a:extLst>
                <a:ext uri="{FF2B5EF4-FFF2-40B4-BE49-F238E27FC236}">
                  <a16:creationId xmlns:a16="http://schemas.microsoft.com/office/drawing/2014/main" id="{FF11EA9A-4CE3-4945-AD28-762CE8C57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5F72145-93EF-4DDF-AFE8-E3E9B492E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25" name="Freeform: Shape 89">
              <a:extLst>
                <a:ext uri="{FF2B5EF4-FFF2-40B4-BE49-F238E27FC236}">
                  <a16:creationId xmlns:a16="http://schemas.microsoft.com/office/drawing/2014/main" id="{7F8EAB71-8BF5-4FA0-B2AF-3FB855D38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B78A2ED-E49A-45B2-BBB7-61ECAD27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6" name="Freeform: Shape 91">
              <a:extLst>
                <a:ext uri="{FF2B5EF4-FFF2-40B4-BE49-F238E27FC236}">
                  <a16:creationId xmlns:a16="http://schemas.microsoft.com/office/drawing/2014/main" id="{71D7E95C-F230-428B-8BBA-A1B0A4B8B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27" name="Freeform: Shape 92">
              <a:extLst>
                <a:ext uri="{FF2B5EF4-FFF2-40B4-BE49-F238E27FC236}">
                  <a16:creationId xmlns:a16="http://schemas.microsoft.com/office/drawing/2014/main" id="{0A670EDF-AA75-4F70-86B5-3F8256597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28" name="Freeform: Shape 93">
              <a:extLst>
                <a:ext uri="{FF2B5EF4-FFF2-40B4-BE49-F238E27FC236}">
                  <a16:creationId xmlns:a16="http://schemas.microsoft.com/office/drawing/2014/main" id="{0A334E92-AEF2-4AD3-9363-D3A0100ED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29" name="Freeform: Shape 94">
              <a:extLst>
                <a:ext uri="{FF2B5EF4-FFF2-40B4-BE49-F238E27FC236}">
                  <a16:creationId xmlns:a16="http://schemas.microsoft.com/office/drawing/2014/main" id="{58450097-D3EF-481E-BEE0-805CA19BF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30" name="Freeform: Shape 95">
              <a:extLst>
                <a:ext uri="{FF2B5EF4-FFF2-40B4-BE49-F238E27FC236}">
                  <a16:creationId xmlns:a16="http://schemas.microsoft.com/office/drawing/2014/main" id="{530E6FEF-A4DC-4CC4-85FC-51AF883F5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31" name="Freeform: Shape 96">
              <a:extLst>
                <a:ext uri="{FF2B5EF4-FFF2-40B4-BE49-F238E27FC236}">
                  <a16:creationId xmlns:a16="http://schemas.microsoft.com/office/drawing/2014/main" id="{8FA595BD-2D2F-4953-907B-9B017A21F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32" name="Freeform: Shape 97">
              <a:extLst>
                <a:ext uri="{FF2B5EF4-FFF2-40B4-BE49-F238E27FC236}">
                  <a16:creationId xmlns:a16="http://schemas.microsoft.com/office/drawing/2014/main" id="{D2CB18FC-DB17-4CCA-8099-BFA281A85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33" name="Freeform: Shape 98">
              <a:extLst>
                <a:ext uri="{FF2B5EF4-FFF2-40B4-BE49-F238E27FC236}">
                  <a16:creationId xmlns:a16="http://schemas.microsoft.com/office/drawing/2014/main" id="{AD5A6AFA-6A85-4179-BCA6-0E021DD05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345E8E06-986D-4102-892B-2D7AF5BAD897}"/>
              </a:ext>
            </a:extLst>
          </p:cNvPr>
          <p:cNvSpPr txBox="1"/>
          <p:nvPr/>
        </p:nvSpPr>
        <p:spPr>
          <a:xfrm>
            <a:off x="6234868" y="1130846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Hoe ziet deze periode er uit?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Begrippenlijst + </a:t>
            </a:r>
            <a:r>
              <a:rPr lang="nl-NL" sz="2800" dirty="0" err="1"/>
              <a:t>LA’s</a:t>
            </a:r>
            <a:endParaRPr lang="nl-NL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Stad van de Toekomst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4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F589E-1BF5-4004-B1B0-C3AC7162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11" y="371475"/>
            <a:ext cx="3419856" cy="16014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	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5353BCB-F6BC-40D2-A9A6-3FD19866E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06333"/>
              </p:ext>
            </p:extLst>
          </p:nvPr>
        </p:nvGraphicFramePr>
        <p:xfrm>
          <a:off x="564261" y="2073987"/>
          <a:ext cx="10917937" cy="2991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8264">
                  <a:extLst>
                    <a:ext uri="{9D8B030D-6E8A-4147-A177-3AD203B41FA5}">
                      <a16:colId xmlns:a16="http://schemas.microsoft.com/office/drawing/2014/main" val="263272687"/>
                    </a:ext>
                  </a:extLst>
                </a:gridCol>
                <a:gridCol w="3433061">
                  <a:extLst>
                    <a:ext uri="{9D8B030D-6E8A-4147-A177-3AD203B41FA5}">
                      <a16:colId xmlns:a16="http://schemas.microsoft.com/office/drawing/2014/main" val="109860951"/>
                    </a:ext>
                  </a:extLst>
                </a:gridCol>
                <a:gridCol w="3086612">
                  <a:extLst>
                    <a:ext uri="{9D8B030D-6E8A-4147-A177-3AD203B41FA5}">
                      <a16:colId xmlns:a16="http://schemas.microsoft.com/office/drawing/2014/main" val="1157753253"/>
                    </a:ext>
                  </a:extLst>
                </a:gridCol>
              </a:tblGrid>
              <a:tr h="2991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Thema is ‘Impact van wereldproblematiek en alle ontwikkelingen op de stad en zijn bewoners’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785" marR="1967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</a:rPr>
                        <a:t>Globalisering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</a:rPr>
                        <a:t>Mondialisering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</a:rPr>
                        <a:t>Bevolkingsgroei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</a:rPr>
                        <a:t>Segregatie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</a:rPr>
                        <a:t>Integratie</a:t>
                      </a:r>
                      <a:endParaRPr lang="nl-NL" sz="2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Inclusief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Duurzaam </a:t>
                      </a:r>
                      <a:endParaRPr lang="nl-NL" sz="2400" dirty="0">
                        <a:effectLst/>
                        <a:latin typeface="+mn-lt"/>
                      </a:endParaRPr>
                    </a:p>
                  </a:txBody>
                  <a:tcPr marL="196785" marR="1967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Begrippen,  theorie en ideeën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toepassing op eigen ontwerp </a:t>
                      </a:r>
                    </a:p>
                  </a:txBody>
                  <a:tcPr marL="196785" marR="196785" marT="0" marB="0"/>
                </a:tc>
                <a:extLst>
                  <a:ext uri="{0D108BD9-81ED-4DB2-BD59-A6C34878D82A}">
                    <a16:rowId xmlns:a16="http://schemas.microsoft.com/office/drawing/2014/main" val="3019332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6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359CC-3713-4536-9D40-28AB5DDD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925"/>
            <a:ext cx="3257550" cy="1325563"/>
          </a:xfrm>
        </p:spPr>
        <p:txBody>
          <a:bodyPr>
            <a:normAutofit fontScale="90000"/>
          </a:bodyPr>
          <a:lstStyle/>
          <a:p>
            <a:r>
              <a:rPr lang="nl-NL" dirty="0"/>
              <a:t>Hoe ziet </a:t>
            </a:r>
            <a:br>
              <a:rPr lang="nl-NL" dirty="0"/>
            </a:br>
            <a:r>
              <a:rPr lang="nl-NL" dirty="0"/>
              <a:t>deze periode </a:t>
            </a:r>
            <a:br>
              <a:rPr lang="nl-NL" dirty="0"/>
            </a:br>
            <a:r>
              <a:rPr lang="nl-NL" dirty="0"/>
              <a:t>eruit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E77E1F81-11C7-49EE-B9F9-A9478B82D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023795"/>
              </p:ext>
            </p:extLst>
          </p:nvPr>
        </p:nvGraphicFramePr>
        <p:xfrm>
          <a:off x="4829175" y="224393"/>
          <a:ext cx="6524625" cy="6342377"/>
        </p:xfrm>
        <a:graphic>
          <a:graphicData uri="http://schemas.openxmlformats.org/drawingml/2006/table">
            <a:tbl>
              <a:tblPr/>
              <a:tblGrid>
                <a:gridCol w="1277156">
                  <a:extLst>
                    <a:ext uri="{9D8B030D-6E8A-4147-A177-3AD203B41FA5}">
                      <a16:colId xmlns:a16="http://schemas.microsoft.com/office/drawing/2014/main" val="859646134"/>
                    </a:ext>
                  </a:extLst>
                </a:gridCol>
                <a:gridCol w="1637494">
                  <a:extLst>
                    <a:ext uri="{9D8B030D-6E8A-4147-A177-3AD203B41FA5}">
                      <a16:colId xmlns:a16="http://schemas.microsoft.com/office/drawing/2014/main" val="416068126"/>
                    </a:ext>
                  </a:extLst>
                </a:gridCol>
                <a:gridCol w="3609975">
                  <a:extLst>
                    <a:ext uri="{9D8B030D-6E8A-4147-A177-3AD203B41FA5}">
                      <a16:colId xmlns:a16="http://schemas.microsoft.com/office/drawing/2014/main" val="2526769776"/>
                    </a:ext>
                  </a:extLst>
                </a:gridCol>
              </a:tblGrid>
              <a:tr h="13678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Week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Inhoud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Begrippen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37810"/>
                  </a:ext>
                </a:extLst>
              </a:tr>
              <a:tr h="66952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1 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3 uur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online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1" i="0">
                          <a:effectLst/>
                          <a:latin typeface="Calibri" panose="020F0502020204030204" pitchFamily="34" charset="0"/>
                        </a:rPr>
                        <a:t>Aftrap thema</a:t>
                      </a:r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 en koppeling IBS 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Stad van de toekomst = 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Inclusief, groot, leefbaar….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Stedenbouw, architectuur, infrastructuur &gt; fysieke leefomgeving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Omgevingsvisie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Reikwijdte omgevingsvisies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Bestemmingsplan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19908"/>
                  </a:ext>
                </a:extLst>
              </a:tr>
              <a:tr h="577463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2 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3 uur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Online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1" i="0" dirty="0">
                          <a:effectLst/>
                          <a:latin typeface="Calibri" panose="020F0502020204030204" pitchFamily="34" charset="0"/>
                        </a:rPr>
                        <a:t>Wat is een leefbare stad?</a:t>
                      </a:r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Fysieke focus, hoe ziet die leefbare stad eruit en wat zijn de wettelijke kaders in de nabije toekomst.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Stedenbouw, architectuur, infrastructuur &gt; fysieke leefomgeving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Omgevingsvisie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Reikwijdte omgevingsvisies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Bestemmingsplan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18463"/>
                  </a:ext>
                </a:extLst>
              </a:tr>
              <a:tr h="362880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3 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4 uur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1" i="0" dirty="0">
                          <a:effectLst/>
                          <a:latin typeface="Calibri" panose="020F0502020204030204" pitchFamily="34" charset="0"/>
                        </a:rPr>
                        <a:t>Gastles </a:t>
                      </a:r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Helmond? Nicole van den  Hurk?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Zij is betrokken bij de ontwikkeling van de wijk van de toekomst in Helmond en betrekt bewoners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52117"/>
                  </a:ext>
                </a:extLst>
              </a:tr>
              <a:tr h="584640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4 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4 uur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1" i="0" dirty="0">
                          <a:effectLst/>
                          <a:latin typeface="Calibri" panose="020F0502020204030204" pitchFamily="34" charset="0"/>
                        </a:rPr>
                        <a:t>Steden van de toekomst;</a:t>
                      </a:r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impact van stedenbouw op sociale leefbaarheid met input over mix van bewoners en de dynamiek die dat geeft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Globalisering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Mondialisering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Segregatie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Integratie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Inclusieve stad  </a:t>
                      </a: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Smart society 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345582"/>
                  </a:ext>
                </a:extLst>
              </a:tr>
              <a:tr h="173499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5. 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4 uur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Verdieping op aantal thema’s in de stad van de toekomst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”Kwetsbare groepen in de (ontwikkeling van ) de Stad voor de toekomst’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 err="1">
                          <a:effectLst/>
                          <a:latin typeface="Calibri" panose="020F0502020204030204" pitchFamily="34" charset="0"/>
                        </a:rPr>
                        <a:t>Inf</a:t>
                      </a:r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over stage, proeve en na MBO?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Nu actueel: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Wijkaanpak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Smart society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Energietransitie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Inclusieve stad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Gentrificatie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Armoede in NL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Gevolgen Armoede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Armoedegrens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Referentiebudget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Basisbehoeftebudget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Niet veel maar toereikend budget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Maatschappelijk isolement 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Sociaal Cultureel Planbureau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564704"/>
                  </a:ext>
                </a:extLst>
              </a:tr>
              <a:tr h="562975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6 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Thema is ‘Kwetsbare groepen in de stad van de toekomst’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&gt; trainen in communicatie en activering?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Multicultureel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Allochtoon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Autochtoon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Emigratie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Immigratie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126632"/>
                  </a:ext>
                </a:extLst>
              </a:tr>
              <a:tr h="77606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7 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Thema ‘Werken met groepen’ </a:t>
                      </a:r>
                      <a:endParaRPr lang="nl-NL" sz="10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&gt; trainen in communicatie en weerstand bij nieuwe  ontwikkelingen?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Socialisatie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Normen en waarden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Groepsproces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Verstoorde groepscohesie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Sociogram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Cohesie </a:t>
                      </a:r>
                      <a:endParaRPr lang="nl-NL" sz="1000" b="0" i="0">
                        <a:effectLst/>
                      </a:endParaRPr>
                    </a:p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Groepscohesie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02160"/>
                  </a:ext>
                </a:extLst>
              </a:tr>
              <a:tr h="307440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8. Excursie Rotterdam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Stad van de toekomst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10.15 op CS Rotterdam, verzamelen bij AH in stationsgebouw.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48843"/>
                  </a:ext>
                </a:extLst>
              </a:tr>
              <a:tr h="196560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9 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>
                          <a:effectLst/>
                          <a:latin typeface="Calibri" panose="020F0502020204030204" pitchFamily="34" charset="0"/>
                        </a:rPr>
                        <a:t>Terugkoppeling excursie,  laatste begrippen  </a:t>
                      </a:r>
                      <a:endParaRPr lang="nl-NL" sz="1000" b="0" i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800" b="0" i="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nl-NL" sz="1000" b="0" i="0" dirty="0">
                        <a:effectLst/>
                      </a:endParaRPr>
                    </a:p>
                  </a:txBody>
                  <a:tcPr marL="25952" marR="25952" marT="12976" marB="129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32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29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7767E-B9D1-4436-8A60-4878F51C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Begrippenlijst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7253C9-E3C5-4D4C-86CA-364269A7B4C4}"/>
              </a:ext>
            </a:extLst>
          </p:cNvPr>
          <p:cNvSpPr txBox="1"/>
          <p:nvPr/>
        </p:nvSpPr>
        <p:spPr>
          <a:xfrm>
            <a:off x="838200" y="1690688"/>
            <a:ext cx="60960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Sociale innovatie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Integraal werken 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Omgevingsvisie 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Reikwijdte omgevingsvisies 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Bestemmingsplan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Armoede in NL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Gevolgen armoede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Armoedegrens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Referentiebudget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Basisbehoeftebudget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Niet veel maar toereikend budget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Maatschappelijk isolement 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Sociaal Cultureel Planbureau (taken/wat ze doen)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Multicultureel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Allochtoon</a:t>
            </a:r>
          </a:p>
          <a:p>
            <a:pPr marL="342900" lvl="0" indent="-342900">
              <a:buFont typeface="+mj-lt"/>
              <a:buAutoNum type="arabicPeriod"/>
            </a:pPr>
            <a:endParaRPr lang="nl-NL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0DC2F2A-6310-4F4C-B01B-0097EFAEE021}"/>
              </a:ext>
            </a:extLst>
          </p:cNvPr>
          <p:cNvSpPr txBox="1"/>
          <p:nvPr/>
        </p:nvSpPr>
        <p:spPr>
          <a:xfrm>
            <a:off x="6800850" y="1690688"/>
            <a:ext cx="40957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Autochtoon</a:t>
            </a:r>
            <a:endParaRPr lang="nl-NL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Emigratie</a:t>
            </a:r>
            <a:endParaRPr lang="nl-NL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Immigratie 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Globalisering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Mondialisering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Segregatie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Integratie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Stedenbouw 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Reikwijdte omgevingsvisies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Bestemmingsplan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Smart </a:t>
            </a:r>
            <a:r>
              <a:rPr lang="nl-NL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city’s</a:t>
            </a:r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Smart society ’s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6808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07768-DEF3-4A93-AC37-144DE9DC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Stad van de toekomst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253DE47-F81E-48EA-9DFB-B9DA40351FC7}"/>
              </a:ext>
            </a:extLst>
          </p:cNvPr>
          <p:cNvSpPr/>
          <p:nvPr/>
        </p:nvSpPr>
        <p:spPr>
          <a:xfrm>
            <a:off x="1015518" y="1625947"/>
            <a:ext cx="402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Fysieke kant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7B2D8C9-D730-4351-8E0F-EB89BE3E0912}"/>
              </a:ext>
            </a:extLst>
          </p:cNvPr>
          <p:cNvSpPr/>
          <p:nvPr/>
        </p:nvSpPr>
        <p:spPr>
          <a:xfrm>
            <a:off x="6792642" y="1458515"/>
            <a:ext cx="4245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Sociale kant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D8006C8-95DB-4585-90FE-EB9F6A801669}"/>
              </a:ext>
            </a:extLst>
          </p:cNvPr>
          <p:cNvSpPr/>
          <p:nvPr/>
        </p:nvSpPr>
        <p:spPr>
          <a:xfrm>
            <a:off x="1364876" y="2828775"/>
            <a:ext cx="3328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Beleving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5C0B737-7F39-467B-8D8A-0C8572A3319B}"/>
              </a:ext>
            </a:extLst>
          </p:cNvPr>
          <p:cNvSpPr/>
          <p:nvPr/>
        </p:nvSpPr>
        <p:spPr>
          <a:xfrm>
            <a:off x="6096000" y="2763739"/>
            <a:ext cx="1926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4"/>
                </a:solidFill>
                <a:effectLst/>
              </a:rPr>
              <a:t>Data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116633-E601-4E03-A86F-5E1279CC3F59}"/>
              </a:ext>
            </a:extLst>
          </p:cNvPr>
          <p:cNvSpPr/>
          <p:nvPr/>
        </p:nvSpPr>
        <p:spPr>
          <a:xfrm>
            <a:off x="1739163" y="5531048"/>
            <a:ext cx="8487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People &amp;  </a:t>
            </a:r>
            <a:r>
              <a:rPr lang="nl-NL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planet</a:t>
            </a:r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nl-NL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profit</a:t>
            </a:r>
            <a:endParaRPr lang="nl-NL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1333D7D-FA6D-4373-B1F6-0552CAA34560}"/>
              </a:ext>
            </a:extLst>
          </p:cNvPr>
          <p:cNvSpPr/>
          <p:nvPr/>
        </p:nvSpPr>
        <p:spPr>
          <a:xfrm>
            <a:off x="7438531" y="4014491"/>
            <a:ext cx="3524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Smart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city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59D409A-12AB-4D9A-BF7C-FB293C499083}"/>
              </a:ext>
            </a:extLst>
          </p:cNvPr>
          <p:cNvSpPr/>
          <p:nvPr/>
        </p:nvSpPr>
        <p:spPr>
          <a:xfrm>
            <a:off x="1158458" y="4147394"/>
            <a:ext cx="4703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Smart society</a:t>
            </a:r>
          </a:p>
        </p:txBody>
      </p:sp>
    </p:spTree>
    <p:extLst>
      <p:ext uri="{BB962C8B-B14F-4D97-AF65-F5344CB8AC3E}">
        <p14:creationId xmlns:p14="http://schemas.microsoft.com/office/powerpoint/2010/main" val="18824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281BC4-6A97-475F-83AF-A20D517B9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96" y="2140863"/>
            <a:ext cx="5432102" cy="361481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1CD78B7-79CD-432E-91F4-70B540313CFA}"/>
              </a:ext>
            </a:extLst>
          </p:cNvPr>
          <p:cNvSpPr/>
          <p:nvPr/>
        </p:nvSpPr>
        <p:spPr>
          <a:xfrm>
            <a:off x="652145" y="900312"/>
            <a:ext cx="5076825" cy="49427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600" dirty="0">
                <a:ea typeface="Calibri" panose="020F0502020204030204" pitchFamily="34" charset="0"/>
                <a:cs typeface="Times New Roman" panose="02020603050405020304" pitchFamily="18" charset="0"/>
              </a:rPr>
              <a:t>Steden van de toekomst</a:t>
            </a:r>
            <a:endParaRPr lang="nl-N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Ontwikkelingen om rekening mee te houden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Elementen die belangrijk zijn voor leefbare steden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Op fysiek gebied rekening houden met aantal kenmerken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Op sociaal gebied rekening houden met aantal mechanismen en ontwikkelingen. </a:t>
            </a:r>
          </a:p>
        </p:txBody>
      </p:sp>
    </p:spTree>
    <p:extLst>
      <p:ext uri="{BB962C8B-B14F-4D97-AF65-F5344CB8AC3E}">
        <p14:creationId xmlns:p14="http://schemas.microsoft.com/office/powerpoint/2010/main" val="3689670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CFBB7-1551-4F5F-BA51-7632A456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4806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NL" sz="5300" dirty="0">
                <a:solidFill>
                  <a:schemeClr val="accent1"/>
                </a:solidFill>
              </a:rPr>
              <a:t>Impact van dit alles op de steden van de toekomst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E25860DC-2057-4539-9CFF-38C559EB6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Stad van de toekomst  &amp; fysieke leefbaarheid: </a:t>
            </a:r>
          </a:p>
          <a:p>
            <a:r>
              <a:rPr lang="nl-NL" dirty="0"/>
              <a:t>Video: Hoe maak je een aantrekkelijke stad: video School of life: </a:t>
            </a:r>
            <a:r>
              <a:rPr lang="nl-NL" dirty="0">
                <a:hlinkClick r:id="rId2"/>
              </a:rPr>
              <a:t>https://www.youtube.com/watch?v=Hy4QjmKzF1c</a:t>
            </a:r>
            <a:endParaRPr lang="nl-NL" dirty="0"/>
          </a:p>
          <a:p>
            <a:r>
              <a:rPr lang="en-GB" dirty="0"/>
              <a:t>Video: The future cities van Oscar </a:t>
            </a:r>
            <a:r>
              <a:rPr lang="en-GB" dirty="0" err="1"/>
              <a:t>Boyson</a:t>
            </a:r>
            <a:r>
              <a:rPr lang="en-GB" dirty="0"/>
              <a:t> ; </a:t>
            </a:r>
            <a:r>
              <a:rPr lang="en-GB" u="sng" dirty="0">
                <a:hlinkClick r:id="rId3"/>
              </a:rPr>
              <a:t>https://www.youtube.com/watch?v=xOOWk5yCMMs</a:t>
            </a:r>
            <a:r>
              <a:rPr lang="en-GB" dirty="0"/>
              <a:t> over b</a:t>
            </a:r>
            <a:r>
              <a:rPr lang="nl-NL" dirty="0"/>
              <a:t>ouwen, wonen &amp; leven, werken, recreëren enz. </a:t>
            </a:r>
          </a:p>
          <a:p>
            <a:r>
              <a:rPr lang="en-GB" dirty="0"/>
              <a:t>Video: 7 principles for building better cities / Peter Calthorpe: </a:t>
            </a:r>
            <a:r>
              <a:rPr lang="en-GB" u="sng" dirty="0">
                <a:hlinkClick r:id="rId4"/>
              </a:rPr>
              <a:t>https://www.youtube.com/watch?v=IFjD3NMv6Kw</a:t>
            </a:r>
            <a:r>
              <a:rPr lang="en-GB" dirty="0"/>
              <a:t> </a:t>
            </a:r>
            <a:endParaRPr lang="nl-NL" dirty="0"/>
          </a:p>
          <a:p>
            <a:r>
              <a:rPr lang="en-GB" dirty="0"/>
              <a:t>Sustainable city: </a:t>
            </a:r>
            <a:r>
              <a:rPr lang="en-GB" u="sng" dirty="0">
                <a:hlinkClick r:id="rId5"/>
              </a:rPr>
              <a:t>https://www.youtube.com/watch?v=WCKz8ykyI2E</a:t>
            </a:r>
            <a:r>
              <a:rPr lang="en-GB" dirty="0"/>
              <a:t>  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914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194B0-2050-4823-A5D1-C208A99C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9D51A9E-8387-48E7-8D2F-D3D86C8E722E}"/>
              </a:ext>
            </a:extLst>
          </p:cNvPr>
          <p:cNvSpPr txBox="1"/>
          <p:nvPr/>
        </p:nvSpPr>
        <p:spPr>
          <a:xfrm>
            <a:off x="838200" y="1638301"/>
            <a:ext cx="948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Drie video’s, drie groepen:</a:t>
            </a:r>
          </a:p>
          <a:p>
            <a:endParaRPr lang="nl-NL" dirty="0"/>
          </a:p>
          <a:p>
            <a:r>
              <a:rPr lang="en-GB" dirty="0"/>
              <a:t>Video: 7 principles for building better cities &gt; Huib, Margot, Maud, Noah, Brian</a:t>
            </a:r>
          </a:p>
          <a:p>
            <a:endParaRPr lang="nl-NL" dirty="0"/>
          </a:p>
          <a:p>
            <a:r>
              <a:rPr lang="en-GB" dirty="0"/>
              <a:t>Video: The future cities &gt; </a:t>
            </a:r>
            <a:r>
              <a:rPr lang="nl-NL" dirty="0"/>
              <a:t>Femke, Tom, Tes, Jochem, Sijmen</a:t>
            </a:r>
          </a:p>
          <a:p>
            <a:endParaRPr lang="nl-NL" dirty="0"/>
          </a:p>
          <a:p>
            <a:r>
              <a:rPr lang="en-GB" dirty="0"/>
              <a:t>Video: Sustainable city: Bram, Jeroen, Lieke, Hilde, Jop (met name de </a:t>
            </a:r>
            <a:r>
              <a:rPr lang="en-GB" dirty="0" err="1"/>
              <a:t>eerste</a:t>
            </a:r>
            <a:r>
              <a:rPr lang="en-GB" dirty="0"/>
              <a:t> 15 minute!) </a:t>
            </a:r>
            <a:endParaRPr lang="nl-NL" dirty="0"/>
          </a:p>
          <a:p>
            <a:endParaRPr lang="nl-NL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81E3857-BD1E-4089-94FB-06E144C4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0150" y="-376803"/>
            <a:ext cx="13392150" cy="707886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br>
              <a:rPr kumimoji="0" lang="nl-NL" altLang="nl-NL" sz="1000" b="0" i="0" u="none" strike="noStrike" cap="none" normalizeH="0" baseline="0" dirty="0">
                <a:ln>
                  <a:noFill/>
                </a:ln>
                <a:solidFill>
                  <a:srgbClr val="25242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2" descr="Profielfoto van Tom Veldhuijzen.">
            <a:extLst>
              <a:ext uri="{FF2B5EF4-FFF2-40B4-BE49-F238E27FC236}">
                <a16:creationId xmlns:a16="http://schemas.microsoft.com/office/drawing/2014/main" id="{10B8639B-EE70-44EC-816E-17E50A9DC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" y="-655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3" descr="Profielfoto van Tes de Roij Van Zuijdewijn.">
            <a:extLst>
              <a:ext uri="{FF2B5EF4-FFF2-40B4-BE49-F238E27FC236}">
                <a16:creationId xmlns:a16="http://schemas.microsoft.com/office/drawing/2014/main" id="{86EE680B-65FA-4F32-88F5-DD594C8DBA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Profielfoto van Jochem van Eijk.">
            <a:extLst>
              <a:ext uri="{FF2B5EF4-FFF2-40B4-BE49-F238E27FC236}">
                <a16:creationId xmlns:a16="http://schemas.microsoft.com/office/drawing/2014/main" id="{50783D6A-1819-4410-BF0A-EDF7CD090E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" y="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5" descr="Profielfoto van Huib Liebregts.">
            <a:extLst>
              <a:ext uri="{FF2B5EF4-FFF2-40B4-BE49-F238E27FC236}">
                <a16:creationId xmlns:a16="http://schemas.microsoft.com/office/drawing/2014/main" id="{CAEDB2DA-648C-465A-88A1-CC0855DE66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669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81B6E48-EE86-4AD5-A90B-0EA28B1395A2}"/>
              </a:ext>
            </a:extLst>
          </p:cNvPr>
          <p:cNvSpPr txBox="1"/>
          <p:nvPr/>
        </p:nvSpPr>
        <p:spPr>
          <a:xfrm>
            <a:off x="838200" y="4057471"/>
            <a:ext cx="926782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Bekijk de video, geef een samenvatting (ook op papier) en deel de belangrijkste nieuwe input die belangrijk is voor het ontwerpen van de Stad van de Toekomst’ vanuit stad &amp; wijk. </a:t>
            </a:r>
          </a:p>
          <a:p>
            <a:endParaRPr lang="nl-NL" dirty="0"/>
          </a:p>
          <a:p>
            <a:r>
              <a:rPr lang="nl-NL" dirty="0"/>
              <a:t>Zie we elkaar over 30 minuten terug! </a:t>
            </a:r>
          </a:p>
        </p:txBody>
      </p:sp>
    </p:spTree>
    <p:extLst>
      <p:ext uri="{BB962C8B-B14F-4D97-AF65-F5344CB8AC3E}">
        <p14:creationId xmlns:p14="http://schemas.microsoft.com/office/powerpoint/2010/main" val="3872776022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AnalogousFromLightSeed_2SEEDS">
      <a:dk1>
        <a:srgbClr val="000000"/>
      </a:dk1>
      <a:lt1>
        <a:srgbClr val="FFFFFF"/>
      </a:lt1>
      <a:dk2>
        <a:srgbClr val="282441"/>
      </a:dk2>
      <a:lt2>
        <a:srgbClr val="E8E5E2"/>
      </a:lt2>
      <a:accent1>
        <a:srgbClr val="6C97CD"/>
      </a:accent1>
      <a:accent2>
        <a:srgbClr val="61ADB9"/>
      </a:accent2>
      <a:accent3>
        <a:srgbClr val="8688D6"/>
      </a:accent3>
      <a:accent4>
        <a:srgbClr val="CD896C"/>
      </a:accent4>
      <a:accent5>
        <a:srgbClr val="B5A068"/>
      </a:accent5>
      <a:accent6>
        <a:srgbClr val="9DA858"/>
      </a:accent6>
      <a:hlink>
        <a:srgbClr val="997E5C"/>
      </a:hlink>
      <a:folHlink>
        <a:srgbClr val="7F7F7F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3E4124"/>
      </a:dk2>
      <a:lt2>
        <a:srgbClr val="F2EEEF"/>
      </a:lt2>
      <a:accent1>
        <a:srgbClr val="63AF9D"/>
      </a:accent1>
      <a:accent2>
        <a:srgbClr val="56B376"/>
      </a:accent2>
      <a:accent3>
        <a:srgbClr val="62B25C"/>
      </a:accent3>
      <a:accent4>
        <a:srgbClr val="80AE53"/>
      </a:accent4>
      <a:accent5>
        <a:srgbClr val="A0A662"/>
      </a:accent5>
      <a:accent6>
        <a:srgbClr val="BC9C58"/>
      </a:accent6>
      <a:hlink>
        <a:srgbClr val="B67887"/>
      </a:hlink>
      <a:folHlink>
        <a:srgbClr val="898989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E4504E-2C44-4923-AC71-EE254CD23DB9}">
  <ds:schemaRefs>
    <ds:schemaRef ds:uri="http://schemas.microsoft.com/office/2006/documentManagement/types"/>
    <ds:schemaRef ds:uri="http://purl.org/dc/dcmitype/"/>
    <ds:schemaRef ds:uri="47a28104-336f-447d-946e-e305ac2bcd47"/>
    <ds:schemaRef ds:uri="http://schemas.microsoft.com/office/2006/metadata/properties"/>
    <ds:schemaRef ds:uri="http://purl.org/dc/terms/"/>
    <ds:schemaRef ds:uri="http://schemas.microsoft.com/office/infopath/2007/PartnerControls"/>
    <ds:schemaRef ds:uri="34354c1b-6b8c-435b-ad50-990538c19557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D960FAB-1C05-4671-9732-BA751F3950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3C48AB-5578-45C4-AD18-8EFBAE7DF7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845</Words>
  <Application>Microsoft Office PowerPoint</Application>
  <PresentationFormat>Breedbeeld</PresentationFormat>
  <Paragraphs>182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Arial</vt:lpstr>
      <vt:lpstr>Avenir Next LT Pro</vt:lpstr>
      <vt:lpstr>Calibri</vt:lpstr>
      <vt:lpstr>Segoe UI</vt:lpstr>
      <vt:lpstr>The Hand Bold</vt:lpstr>
      <vt:lpstr>The Serif Hand Black</vt:lpstr>
      <vt:lpstr>FunkyShapesVTI</vt:lpstr>
      <vt:lpstr>SketchyVTI</vt:lpstr>
      <vt:lpstr>Stad en wijk</vt:lpstr>
      <vt:lpstr>Programma van vandaag</vt:lpstr>
      <vt:lpstr> </vt:lpstr>
      <vt:lpstr>Hoe ziet  deze periode  eruit</vt:lpstr>
      <vt:lpstr>Begrippenlijst</vt:lpstr>
      <vt:lpstr>Stad van de toekomst</vt:lpstr>
      <vt:lpstr>PowerPoint-presentatie</vt:lpstr>
      <vt:lpstr>Impact van dit alles op de steden van de toekomst</vt:lpstr>
      <vt:lpstr>Opdracht </vt:lpstr>
      <vt:lpstr>De sociale leefbaarheid van deze steden sociale leefbaarheid van deze steden</vt:lpstr>
      <vt:lpstr>2050 &amp; de sustainable development goals</vt:lpstr>
      <vt:lpstr>PowerPoint-presentatie</vt:lpstr>
      <vt:lpstr>DUS  wat neem je mee in jullie  s DUS  wat neem je mee in jullie  stad van de toekomst?! tad van de toekomst?!  </vt:lpstr>
      <vt:lpstr>Dat was het voor vandaag!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 en wijk</dc:title>
  <dc:creator>Pascalle Cup</dc:creator>
  <cp:lastModifiedBy>Pascalle Cup</cp:lastModifiedBy>
  <cp:revision>13</cp:revision>
  <dcterms:created xsi:type="dcterms:W3CDTF">2021-02-03T10:50:24Z</dcterms:created>
  <dcterms:modified xsi:type="dcterms:W3CDTF">2021-02-05T08:12:07Z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